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9" r:id="rId3"/>
    <p:sldId id="260" r:id="rId4"/>
    <p:sldId id="269" r:id="rId5"/>
    <p:sldId id="262" r:id="rId6"/>
    <p:sldId id="261" r:id="rId7"/>
    <p:sldId id="263" r:id="rId8"/>
    <p:sldId id="266" r:id="rId9"/>
    <p:sldId id="264" r:id="rId10"/>
    <p:sldId id="265" r:id="rId11"/>
    <p:sldId id="268"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90" d="100"/>
          <a:sy n="90" d="100"/>
        </p:scale>
        <p:origin x="57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jpeg>
</file>

<file path=ppt/media/image4.pn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11/25/2020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11/25/2020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11/25/2020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11/25/2020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11/25/2020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11/25/2020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11/25/2020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11/25/2020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11/25/2020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11/25/2020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11/25/2020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11/25/2020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Interrupt Handling</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Autofit/>
          </a:bodyPr>
          <a:lstStyle/>
          <a:p>
            <a:pPr algn="r" rtl="0">
              <a:spcBef>
                <a:spcPts val="0"/>
              </a:spcBef>
              <a:spcAft>
                <a:spcPts val="0"/>
              </a:spcAft>
            </a:pPr>
            <a:r>
              <a:rPr lang="en-IN" b="0" i="0" u="none" strike="noStrike" dirty="0">
                <a:solidFill>
                  <a:schemeClr val="tx1">
                    <a:lumMod val="65000"/>
                    <a:lumOff val="35000"/>
                  </a:schemeClr>
                </a:solidFill>
                <a:effectLst/>
                <a:latin typeface="Old Standard TT"/>
              </a:rPr>
              <a:t>Soham Tupe 331059 21810328</a:t>
            </a:r>
            <a:endParaRPr lang="en-IN" b="0" dirty="0">
              <a:solidFill>
                <a:schemeClr val="tx1">
                  <a:lumMod val="65000"/>
                  <a:lumOff val="35000"/>
                </a:schemeClr>
              </a:solidFill>
              <a:effectLst/>
            </a:endParaRPr>
          </a:p>
          <a:p>
            <a:pPr algn="r" rtl="0">
              <a:spcBef>
                <a:spcPts val="0"/>
              </a:spcBef>
              <a:spcAft>
                <a:spcPts val="0"/>
              </a:spcAft>
            </a:pPr>
            <a:r>
              <a:rPr lang="en-IN" b="0" i="0" u="none" strike="noStrike" dirty="0">
                <a:solidFill>
                  <a:schemeClr val="tx1">
                    <a:lumMod val="65000"/>
                    <a:lumOff val="35000"/>
                  </a:schemeClr>
                </a:solidFill>
                <a:effectLst/>
                <a:latin typeface="Old Standard TT"/>
              </a:rPr>
              <a:t>Saurabh Velankar 331062 21810493</a:t>
            </a:r>
            <a:endParaRPr lang="en-IN" b="0" dirty="0">
              <a:solidFill>
                <a:schemeClr val="tx1">
                  <a:lumMod val="65000"/>
                  <a:lumOff val="35000"/>
                </a:schemeClr>
              </a:solidFill>
              <a:effectLst/>
            </a:endParaRPr>
          </a:p>
          <a:p>
            <a:pPr algn="r" rtl="0">
              <a:spcBef>
                <a:spcPts val="0"/>
              </a:spcBef>
              <a:spcAft>
                <a:spcPts val="0"/>
              </a:spcAft>
            </a:pPr>
            <a:r>
              <a:rPr lang="en-IN" b="0" i="0" u="none" strike="noStrike" dirty="0">
                <a:solidFill>
                  <a:schemeClr val="tx1">
                    <a:lumMod val="65000"/>
                    <a:lumOff val="35000"/>
                  </a:schemeClr>
                </a:solidFill>
                <a:effectLst/>
                <a:latin typeface="Old Standard TT"/>
              </a:rPr>
              <a:t>Shubham Shinde 331052 21810526</a:t>
            </a:r>
            <a:endParaRPr lang="en-IN" b="0" dirty="0">
              <a:solidFill>
                <a:schemeClr val="tx1">
                  <a:lumMod val="65000"/>
                  <a:lumOff val="35000"/>
                </a:schemeClr>
              </a:solidFill>
              <a:effectLst/>
            </a:endParaRPr>
          </a:p>
          <a:p>
            <a:br>
              <a:rPr lang="en-IN" dirty="0">
                <a:solidFill>
                  <a:schemeClr val="tx1">
                    <a:lumMod val="65000"/>
                    <a:lumOff val="35000"/>
                  </a:schemeClr>
                </a:solidFill>
              </a:rPr>
            </a:br>
            <a:endParaRPr lang="en-US" dirty="0">
              <a:solidFill>
                <a:schemeClr val="tx1">
                  <a:lumMod val="65000"/>
                  <a:lumOff val="3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4E459AA-DDBA-49D4-A192-750E8BD49786}"/>
              </a:ext>
            </a:extLst>
          </p:cNvPr>
          <p:cNvSpPr>
            <a:spLocks noGrp="1"/>
          </p:cNvSpPr>
          <p:nvPr>
            <p:ph type="title"/>
          </p:nvPr>
        </p:nvSpPr>
        <p:spPr/>
        <p:txBody>
          <a:bodyPr/>
          <a:lstStyle/>
          <a:p>
            <a:r>
              <a:rPr lang="en-IN" dirty="0"/>
              <a:t>Case Study: </a:t>
            </a:r>
          </a:p>
        </p:txBody>
      </p:sp>
      <p:pic>
        <p:nvPicPr>
          <p:cNvPr id="8" name="Content Placeholder 7">
            <a:extLst>
              <a:ext uri="{FF2B5EF4-FFF2-40B4-BE49-F238E27FC236}">
                <a16:creationId xmlns:a16="http://schemas.microsoft.com/office/drawing/2014/main" id="{61E523B5-DA33-4BF4-B7F1-6F35A93D444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5846" t="11964" r="13655"/>
          <a:stretch/>
        </p:blipFill>
        <p:spPr>
          <a:xfrm>
            <a:off x="446314" y="2146674"/>
            <a:ext cx="5159829" cy="3624342"/>
          </a:xfrm>
        </p:spPr>
      </p:pic>
      <p:pic>
        <p:nvPicPr>
          <p:cNvPr id="10" name="Picture 9">
            <a:extLst>
              <a:ext uri="{FF2B5EF4-FFF2-40B4-BE49-F238E27FC236}">
                <a16:creationId xmlns:a16="http://schemas.microsoft.com/office/drawing/2014/main" id="{0F314E9F-C606-497A-8480-099F004AC2BD}"/>
              </a:ext>
            </a:extLst>
          </p:cNvPr>
          <p:cNvPicPr>
            <a:picLocks noChangeAspect="1"/>
          </p:cNvPicPr>
          <p:nvPr/>
        </p:nvPicPr>
        <p:blipFill rotWithShape="1">
          <a:blip r:embed="rId3">
            <a:extLst>
              <a:ext uri="{28A0092B-C50C-407E-A947-70E740481C1C}">
                <a14:useLocalDpi xmlns:a14="http://schemas.microsoft.com/office/drawing/2010/main" val="0"/>
              </a:ext>
            </a:extLst>
          </a:blip>
          <a:srcRect l="14464" t="6984" r="14732" b="7619"/>
          <a:stretch/>
        </p:blipFill>
        <p:spPr>
          <a:xfrm>
            <a:off x="6433456" y="2004859"/>
            <a:ext cx="5312229" cy="3604010"/>
          </a:xfrm>
          <a:prstGeom prst="rect">
            <a:avLst/>
          </a:prstGeom>
        </p:spPr>
      </p:pic>
    </p:spTree>
    <p:extLst>
      <p:ext uri="{BB962C8B-B14F-4D97-AF65-F5344CB8AC3E}">
        <p14:creationId xmlns:p14="http://schemas.microsoft.com/office/powerpoint/2010/main" val="1876342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BEF96BBD-3C1E-4613-A565-7D8D3EBEEE8E}"/>
              </a:ext>
            </a:extLst>
          </p:cNvPr>
          <p:cNvGraphicFramePr>
            <a:graphicFrameLocks noGrp="1"/>
          </p:cNvGraphicFramePr>
          <p:nvPr>
            <p:extLst>
              <p:ext uri="{D42A27DB-BD31-4B8C-83A1-F6EECF244321}">
                <p14:modId xmlns:p14="http://schemas.microsoft.com/office/powerpoint/2010/main" val="2509289066"/>
              </p:ext>
            </p:extLst>
          </p:nvPr>
        </p:nvGraphicFramePr>
        <p:xfrm>
          <a:off x="585973" y="411322"/>
          <a:ext cx="8128002" cy="1850814"/>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12277057"/>
                    </a:ext>
                  </a:extLst>
                </a:gridCol>
                <a:gridCol w="1354667">
                  <a:extLst>
                    <a:ext uri="{9D8B030D-6E8A-4147-A177-3AD203B41FA5}">
                      <a16:colId xmlns:a16="http://schemas.microsoft.com/office/drawing/2014/main" val="776386446"/>
                    </a:ext>
                  </a:extLst>
                </a:gridCol>
                <a:gridCol w="1354667">
                  <a:extLst>
                    <a:ext uri="{9D8B030D-6E8A-4147-A177-3AD203B41FA5}">
                      <a16:colId xmlns:a16="http://schemas.microsoft.com/office/drawing/2014/main" val="489169788"/>
                    </a:ext>
                  </a:extLst>
                </a:gridCol>
                <a:gridCol w="1354667">
                  <a:extLst>
                    <a:ext uri="{9D8B030D-6E8A-4147-A177-3AD203B41FA5}">
                      <a16:colId xmlns:a16="http://schemas.microsoft.com/office/drawing/2014/main" val="965405145"/>
                    </a:ext>
                  </a:extLst>
                </a:gridCol>
                <a:gridCol w="1354667">
                  <a:extLst>
                    <a:ext uri="{9D8B030D-6E8A-4147-A177-3AD203B41FA5}">
                      <a16:colId xmlns:a16="http://schemas.microsoft.com/office/drawing/2014/main" val="2438614972"/>
                    </a:ext>
                  </a:extLst>
                </a:gridCol>
                <a:gridCol w="1354667">
                  <a:extLst>
                    <a:ext uri="{9D8B030D-6E8A-4147-A177-3AD203B41FA5}">
                      <a16:colId xmlns:a16="http://schemas.microsoft.com/office/drawing/2014/main" val="3674330906"/>
                    </a:ext>
                  </a:extLst>
                </a:gridCol>
              </a:tblGrid>
              <a:tr h="370840">
                <a:tc>
                  <a:txBody>
                    <a:bodyPr/>
                    <a:lstStyle/>
                    <a:p>
                      <a:r>
                        <a:rPr lang="en-IN" dirty="0"/>
                        <a:t>Process</a:t>
                      </a:r>
                    </a:p>
                  </a:txBody>
                  <a:tcPr/>
                </a:tc>
                <a:tc>
                  <a:txBody>
                    <a:bodyPr/>
                    <a:lstStyle/>
                    <a:p>
                      <a:r>
                        <a:rPr lang="en-IN" dirty="0"/>
                        <a:t>Arrival </a:t>
                      </a:r>
                    </a:p>
                  </a:txBody>
                  <a:tcPr/>
                </a:tc>
                <a:tc>
                  <a:txBody>
                    <a:bodyPr/>
                    <a:lstStyle/>
                    <a:p>
                      <a:r>
                        <a:rPr lang="en-IN" dirty="0"/>
                        <a:t>Priority</a:t>
                      </a:r>
                    </a:p>
                  </a:txBody>
                  <a:tcPr/>
                </a:tc>
                <a:tc>
                  <a:txBody>
                    <a:bodyPr/>
                    <a:lstStyle/>
                    <a:p>
                      <a:r>
                        <a:rPr lang="en-IN" dirty="0"/>
                        <a:t>CPU</a:t>
                      </a:r>
                    </a:p>
                  </a:txBody>
                  <a:tcPr/>
                </a:tc>
                <a:tc>
                  <a:txBody>
                    <a:bodyPr/>
                    <a:lstStyle/>
                    <a:p>
                      <a:r>
                        <a:rPr lang="en-IN" dirty="0"/>
                        <a:t>I/O</a:t>
                      </a:r>
                    </a:p>
                  </a:txBody>
                  <a:tcPr/>
                </a:tc>
                <a:tc>
                  <a:txBody>
                    <a:bodyPr/>
                    <a:lstStyle/>
                    <a:p>
                      <a:r>
                        <a:rPr lang="en-IN" dirty="0"/>
                        <a:t>CPU</a:t>
                      </a:r>
                    </a:p>
                  </a:txBody>
                  <a:tcPr/>
                </a:tc>
                <a:extLst>
                  <a:ext uri="{0D108BD9-81ED-4DB2-BD59-A6C34878D82A}">
                    <a16:rowId xmlns:a16="http://schemas.microsoft.com/office/drawing/2014/main" val="659614036"/>
                  </a:ext>
                </a:extLst>
              </a:tr>
              <a:tr h="370840">
                <a:tc>
                  <a:txBody>
                    <a:bodyPr/>
                    <a:lstStyle/>
                    <a:p>
                      <a:r>
                        <a:rPr lang="en-IN" dirty="0"/>
                        <a:t>P1</a:t>
                      </a:r>
                    </a:p>
                  </a:txBody>
                  <a:tcPr/>
                </a:tc>
                <a:tc>
                  <a:txBody>
                    <a:bodyPr/>
                    <a:lstStyle/>
                    <a:p>
                      <a:r>
                        <a:rPr lang="en-IN" dirty="0"/>
                        <a:t>0</a:t>
                      </a:r>
                    </a:p>
                  </a:txBody>
                  <a:tcPr/>
                </a:tc>
                <a:tc>
                  <a:txBody>
                    <a:bodyPr/>
                    <a:lstStyle/>
                    <a:p>
                      <a:r>
                        <a:rPr lang="en-IN" dirty="0"/>
                        <a:t>2</a:t>
                      </a:r>
                    </a:p>
                  </a:txBody>
                  <a:tcPr/>
                </a:tc>
                <a:tc>
                  <a:txBody>
                    <a:bodyPr/>
                    <a:lstStyle/>
                    <a:p>
                      <a:r>
                        <a:rPr lang="en-IN" dirty="0"/>
                        <a:t>1</a:t>
                      </a:r>
                    </a:p>
                  </a:txBody>
                  <a:tcPr/>
                </a:tc>
                <a:tc>
                  <a:txBody>
                    <a:bodyPr/>
                    <a:lstStyle/>
                    <a:p>
                      <a:r>
                        <a:rPr lang="en-IN" dirty="0"/>
                        <a:t>5</a:t>
                      </a:r>
                    </a:p>
                  </a:txBody>
                  <a:tcPr/>
                </a:tc>
                <a:tc>
                  <a:txBody>
                    <a:bodyPr/>
                    <a:lstStyle/>
                    <a:p>
                      <a:r>
                        <a:rPr lang="en-IN" dirty="0"/>
                        <a:t>3</a:t>
                      </a:r>
                    </a:p>
                  </a:txBody>
                  <a:tcPr/>
                </a:tc>
                <a:extLst>
                  <a:ext uri="{0D108BD9-81ED-4DB2-BD59-A6C34878D82A}">
                    <a16:rowId xmlns:a16="http://schemas.microsoft.com/office/drawing/2014/main" val="3016376736"/>
                  </a:ext>
                </a:extLst>
              </a:tr>
              <a:tr h="367454">
                <a:tc>
                  <a:txBody>
                    <a:bodyPr/>
                    <a:lstStyle/>
                    <a:p>
                      <a:r>
                        <a:rPr lang="en-IN" dirty="0"/>
                        <a:t>P2</a:t>
                      </a:r>
                    </a:p>
                  </a:txBody>
                  <a:tcPr/>
                </a:tc>
                <a:tc>
                  <a:txBody>
                    <a:bodyPr/>
                    <a:lstStyle/>
                    <a:p>
                      <a:r>
                        <a:rPr lang="en-IN" dirty="0"/>
                        <a:t>2</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1</a:t>
                      </a:r>
                    </a:p>
                  </a:txBody>
                  <a:tcPr/>
                </a:tc>
                <a:extLst>
                  <a:ext uri="{0D108BD9-81ED-4DB2-BD59-A6C34878D82A}">
                    <a16:rowId xmlns:a16="http://schemas.microsoft.com/office/drawing/2014/main" val="2414055697"/>
                  </a:ext>
                </a:extLst>
              </a:tr>
              <a:tr h="370840">
                <a:tc>
                  <a:txBody>
                    <a:bodyPr/>
                    <a:lstStyle/>
                    <a:p>
                      <a:r>
                        <a:rPr lang="en-IN" dirty="0"/>
                        <a:t>P3</a:t>
                      </a:r>
                    </a:p>
                  </a:txBody>
                  <a:tcPr/>
                </a:tc>
                <a:tc>
                  <a:txBody>
                    <a:bodyPr/>
                    <a:lstStyle/>
                    <a:p>
                      <a:r>
                        <a:rPr lang="en-IN" dirty="0"/>
                        <a:t>3</a:t>
                      </a:r>
                    </a:p>
                  </a:txBody>
                  <a:tcPr/>
                </a:tc>
                <a:tc>
                  <a:txBody>
                    <a:bodyPr/>
                    <a:lstStyle/>
                    <a:p>
                      <a:r>
                        <a:rPr lang="en-IN" dirty="0"/>
                        <a:t>1</a:t>
                      </a:r>
                    </a:p>
                  </a:txBody>
                  <a:tcPr/>
                </a:tc>
                <a:tc>
                  <a:txBody>
                    <a:bodyPr/>
                    <a:lstStyle/>
                    <a:p>
                      <a:r>
                        <a:rPr lang="en-IN" dirty="0"/>
                        <a:t>2</a:t>
                      </a:r>
                    </a:p>
                  </a:txBody>
                  <a:tcPr/>
                </a:tc>
                <a:tc>
                  <a:txBody>
                    <a:bodyPr/>
                    <a:lstStyle/>
                    <a:p>
                      <a:r>
                        <a:rPr lang="en-IN" dirty="0"/>
                        <a:t>3</a:t>
                      </a:r>
                    </a:p>
                  </a:txBody>
                  <a:tcPr/>
                </a:tc>
                <a:tc>
                  <a:txBody>
                    <a:bodyPr/>
                    <a:lstStyle/>
                    <a:p>
                      <a:r>
                        <a:rPr lang="en-IN" dirty="0"/>
                        <a:t>1</a:t>
                      </a:r>
                    </a:p>
                  </a:txBody>
                  <a:tcPr/>
                </a:tc>
                <a:extLst>
                  <a:ext uri="{0D108BD9-81ED-4DB2-BD59-A6C34878D82A}">
                    <a16:rowId xmlns:a16="http://schemas.microsoft.com/office/drawing/2014/main" val="994042121"/>
                  </a:ext>
                </a:extLst>
              </a:tr>
              <a:tr h="370840">
                <a:tc>
                  <a:txBody>
                    <a:bodyPr/>
                    <a:lstStyle/>
                    <a:p>
                      <a:r>
                        <a:rPr lang="en-IN" dirty="0"/>
                        <a:t>P4</a:t>
                      </a:r>
                    </a:p>
                  </a:txBody>
                  <a:tcPr/>
                </a:tc>
                <a:tc>
                  <a:txBody>
                    <a:bodyPr/>
                    <a:lstStyle/>
                    <a:p>
                      <a:r>
                        <a:rPr lang="en-IN" dirty="0"/>
                        <a:t>3</a:t>
                      </a:r>
                    </a:p>
                  </a:txBody>
                  <a:tcPr/>
                </a:tc>
                <a:tc>
                  <a:txBody>
                    <a:bodyPr/>
                    <a:lstStyle/>
                    <a:p>
                      <a:r>
                        <a:rPr lang="en-IN" dirty="0"/>
                        <a:t>4</a:t>
                      </a:r>
                    </a:p>
                  </a:txBody>
                  <a:tcPr/>
                </a:tc>
                <a:tc>
                  <a:txBody>
                    <a:bodyPr/>
                    <a:lstStyle/>
                    <a:p>
                      <a:r>
                        <a:rPr lang="en-IN" dirty="0"/>
                        <a:t>2</a:t>
                      </a:r>
                    </a:p>
                  </a:txBody>
                  <a:tcPr/>
                </a:tc>
                <a:tc>
                  <a:txBody>
                    <a:bodyPr/>
                    <a:lstStyle/>
                    <a:p>
                      <a:r>
                        <a:rPr lang="en-IN" dirty="0"/>
                        <a:t>4</a:t>
                      </a:r>
                    </a:p>
                  </a:txBody>
                  <a:tcPr/>
                </a:tc>
                <a:tc>
                  <a:txBody>
                    <a:bodyPr/>
                    <a:lstStyle/>
                    <a:p>
                      <a:r>
                        <a:rPr lang="en-IN" dirty="0"/>
                        <a:t>1</a:t>
                      </a:r>
                    </a:p>
                  </a:txBody>
                  <a:tcPr/>
                </a:tc>
                <a:extLst>
                  <a:ext uri="{0D108BD9-81ED-4DB2-BD59-A6C34878D82A}">
                    <a16:rowId xmlns:a16="http://schemas.microsoft.com/office/drawing/2014/main" val="1717199660"/>
                  </a:ext>
                </a:extLst>
              </a:tr>
            </a:tbl>
          </a:graphicData>
        </a:graphic>
      </p:graphicFrame>
      <p:sp>
        <p:nvSpPr>
          <p:cNvPr id="5" name="TextBox 4">
            <a:extLst>
              <a:ext uri="{FF2B5EF4-FFF2-40B4-BE49-F238E27FC236}">
                <a16:creationId xmlns:a16="http://schemas.microsoft.com/office/drawing/2014/main" id="{1FC0CC00-C77F-409D-A7BB-1800998D09D1}"/>
              </a:ext>
            </a:extLst>
          </p:cNvPr>
          <p:cNvSpPr txBox="1"/>
          <p:nvPr/>
        </p:nvSpPr>
        <p:spPr>
          <a:xfrm>
            <a:off x="8910084" y="411322"/>
            <a:ext cx="3281916" cy="1569660"/>
          </a:xfrm>
          <a:prstGeom prst="rect">
            <a:avLst/>
          </a:prstGeom>
          <a:noFill/>
        </p:spPr>
        <p:txBody>
          <a:bodyPr wrap="square" rtlCol="0">
            <a:spAutoFit/>
          </a:bodyPr>
          <a:lstStyle/>
          <a:p>
            <a:r>
              <a:rPr lang="en-IN" sz="2400" dirty="0"/>
              <a:t>Mode: </a:t>
            </a:r>
            <a:r>
              <a:rPr lang="en-IN" sz="2400" dirty="0" err="1"/>
              <a:t>Preemptive</a:t>
            </a:r>
            <a:endParaRPr lang="en-IN" sz="2400" dirty="0"/>
          </a:p>
          <a:p>
            <a:r>
              <a:rPr lang="en-IN" sz="2400" dirty="0"/>
              <a:t>Criteria: Priority Based</a:t>
            </a:r>
          </a:p>
          <a:p>
            <a:r>
              <a:rPr lang="en-IN" sz="2400" dirty="0"/>
              <a:t>Find CT for all processes.</a:t>
            </a:r>
          </a:p>
        </p:txBody>
      </p:sp>
      <p:pic>
        <p:nvPicPr>
          <p:cNvPr id="7" name="Picture 6">
            <a:extLst>
              <a:ext uri="{FF2B5EF4-FFF2-40B4-BE49-F238E27FC236}">
                <a16:creationId xmlns:a16="http://schemas.microsoft.com/office/drawing/2014/main" id="{C53CFD07-C3B0-4BB0-9BD7-8ACEBF4D4D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419258" y="391743"/>
            <a:ext cx="3353484" cy="7965558"/>
          </a:xfrm>
          <a:prstGeom prst="rect">
            <a:avLst/>
          </a:prstGeom>
        </p:spPr>
      </p:pic>
    </p:spTree>
    <p:extLst>
      <p:ext uri="{BB962C8B-B14F-4D97-AF65-F5344CB8AC3E}">
        <p14:creationId xmlns:p14="http://schemas.microsoft.com/office/powerpoint/2010/main" val="2681606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96D9B2D-C048-4B0D-BD5E-FBBA6B0BAC60}"/>
              </a:ext>
            </a:extLst>
          </p:cNvPr>
          <p:cNvSpPr txBox="1"/>
          <p:nvPr/>
        </p:nvSpPr>
        <p:spPr>
          <a:xfrm>
            <a:off x="1486786" y="2644170"/>
            <a:ext cx="9218428" cy="1569660"/>
          </a:xfrm>
          <a:prstGeom prst="rect">
            <a:avLst/>
          </a:prstGeom>
          <a:noFill/>
        </p:spPr>
        <p:txBody>
          <a:bodyPr wrap="square" rtlCol="0">
            <a:spAutoFit/>
          </a:bodyPr>
          <a:lstStyle/>
          <a:p>
            <a:r>
              <a:rPr lang="en-IN" sz="9600" dirty="0">
                <a:latin typeface="+mj-lt"/>
              </a:rPr>
              <a:t>THANK YOU!</a:t>
            </a:r>
          </a:p>
        </p:txBody>
      </p:sp>
    </p:spTree>
    <p:extLst>
      <p:ext uri="{BB962C8B-B14F-4D97-AF65-F5344CB8AC3E}">
        <p14:creationId xmlns:p14="http://schemas.microsoft.com/office/powerpoint/2010/main" val="1435044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D5C08-18EE-4B6E-944C-EF08FC54BF01}"/>
              </a:ext>
            </a:extLst>
          </p:cNvPr>
          <p:cNvSpPr>
            <a:spLocks noGrp="1"/>
          </p:cNvSpPr>
          <p:nvPr>
            <p:ph type="title"/>
          </p:nvPr>
        </p:nvSpPr>
        <p:spPr/>
        <p:txBody>
          <a:bodyPr/>
          <a:lstStyle/>
          <a:p>
            <a:r>
              <a:rPr lang="en-IN" dirty="0"/>
              <a:t>What is an Interrupt?</a:t>
            </a:r>
          </a:p>
        </p:txBody>
      </p:sp>
      <p:sp>
        <p:nvSpPr>
          <p:cNvPr id="3" name="Content Placeholder 2">
            <a:extLst>
              <a:ext uri="{FF2B5EF4-FFF2-40B4-BE49-F238E27FC236}">
                <a16:creationId xmlns:a16="http://schemas.microsoft.com/office/drawing/2014/main" id="{861D81EB-3911-45C1-AD08-A1A83344C81A}"/>
              </a:ext>
            </a:extLst>
          </p:cNvPr>
          <p:cNvSpPr>
            <a:spLocks noGrp="1"/>
          </p:cNvSpPr>
          <p:nvPr>
            <p:ph idx="1"/>
          </p:nvPr>
        </p:nvSpPr>
        <p:spPr/>
        <p:txBody>
          <a:bodyPr/>
          <a:lstStyle/>
          <a:p>
            <a:pPr>
              <a:buFont typeface="Wingdings" panose="05000000000000000000" pitchFamily="2" charset="2"/>
              <a:buChar char="§"/>
            </a:pPr>
            <a:r>
              <a:rPr lang="en-US" b="1" dirty="0"/>
              <a:t>Interrupts</a:t>
            </a:r>
            <a:r>
              <a:rPr lang="en-US" dirty="0"/>
              <a:t> are signals sent to the CPU by external devices, normally I/O devices. They tell the CPU to stop its current activities and execute the appropriate part of the operating system.</a:t>
            </a:r>
          </a:p>
          <a:p>
            <a:pPr>
              <a:buFont typeface="Wingdings" panose="05000000000000000000" pitchFamily="2" charset="2"/>
              <a:buChar char="§"/>
            </a:pPr>
            <a:r>
              <a:rPr lang="en-US" dirty="0"/>
              <a:t>Interrupts are important because they give the user better control over the computer. </a:t>
            </a:r>
          </a:p>
          <a:p>
            <a:pPr>
              <a:buFont typeface="Wingdings" panose="05000000000000000000" pitchFamily="2" charset="2"/>
              <a:buChar char="§"/>
            </a:pPr>
            <a:r>
              <a:rPr lang="en-US" dirty="0"/>
              <a:t>Without interrupts, a user may have to wait for a given application to have a higher priority over the CPU to be ran. This ensures that the CPU will deal with the process immediately.</a:t>
            </a:r>
          </a:p>
        </p:txBody>
      </p:sp>
    </p:spTree>
    <p:extLst>
      <p:ext uri="{BB962C8B-B14F-4D97-AF65-F5344CB8AC3E}">
        <p14:creationId xmlns:p14="http://schemas.microsoft.com/office/powerpoint/2010/main" val="42402406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9B97E-F6B5-48D8-B8C7-4590E57F98C2}"/>
              </a:ext>
            </a:extLst>
          </p:cNvPr>
          <p:cNvSpPr>
            <a:spLocks noGrp="1"/>
          </p:cNvSpPr>
          <p:nvPr>
            <p:ph type="title"/>
          </p:nvPr>
        </p:nvSpPr>
        <p:spPr/>
        <p:txBody>
          <a:bodyPr/>
          <a:lstStyle/>
          <a:p>
            <a:r>
              <a:rPr lang="en-US" dirty="0"/>
              <a:t>Types of Interrupts</a:t>
            </a:r>
            <a:endParaRPr lang="en-IN" dirty="0"/>
          </a:p>
        </p:txBody>
      </p:sp>
      <p:sp>
        <p:nvSpPr>
          <p:cNvPr id="3" name="Content Placeholder 2">
            <a:extLst>
              <a:ext uri="{FF2B5EF4-FFF2-40B4-BE49-F238E27FC236}">
                <a16:creationId xmlns:a16="http://schemas.microsoft.com/office/drawing/2014/main" id="{AB660C33-6A6F-4009-9738-B86744BF2722}"/>
              </a:ext>
            </a:extLst>
          </p:cNvPr>
          <p:cNvSpPr>
            <a:spLocks noGrp="1"/>
          </p:cNvSpPr>
          <p:nvPr>
            <p:ph idx="1"/>
          </p:nvPr>
        </p:nvSpPr>
        <p:spPr/>
        <p:txBody>
          <a:bodyPr>
            <a:normAutofit/>
          </a:bodyPr>
          <a:lstStyle/>
          <a:p>
            <a:r>
              <a:rPr lang="en-US" b="1" dirty="0"/>
              <a:t>Hardware Interrupts</a:t>
            </a:r>
            <a:r>
              <a:rPr lang="en-US" dirty="0"/>
              <a:t> are generated by hardware devices to signal that they need some attention from the OS</a:t>
            </a:r>
          </a:p>
          <a:p>
            <a:pPr marL="384048" lvl="2" indent="0">
              <a:lnSpc>
                <a:spcPct val="107000"/>
              </a:lnSpc>
              <a:spcAft>
                <a:spcPts val="800"/>
              </a:spcAft>
              <a:buNone/>
            </a:pPr>
            <a:r>
              <a:rPr lang="en-IN" sz="2000" dirty="0">
                <a:effectLst/>
                <a:ea typeface="Calibri" panose="020F0502020204030204" pitchFamily="34" charset="0"/>
                <a:cs typeface="Times New Roman" panose="02020603050405020304" pitchFamily="18" charset="0"/>
              </a:rPr>
              <a:t>a)Mask-able</a:t>
            </a:r>
            <a:endParaRPr lang="en-US" sz="2000" dirty="0">
              <a:effectLst/>
              <a:ea typeface="Calibri" panose="020F0502020204030204" pitchFamily="34" charset="0"/>
              <a:cs typeface="Times New Roman" panose="02020603050405020304" pitchFamily="18" charset="0"/>
            </a:endParaRPr>
          </a:p>
          <a:p>
            <a:pPr marL="384048" lvl="2" indent="0">
              <a:lnSpc>
                <a:spcPct val="107000"/>
              </a:lnSpc>
              <a:spcAft>
                <a:spcPts val="800"/>
              </a:spcAft>
              <a:buNone/>
            </a:pPr>
            <a:r>
              <a:rPr lang="en-IN" sz="2000" dirty="0">
                <a:effectLst/>
                <a:ea typeface="Calibri" panose="020F0502020204030204" pitchFamily="34" charset="0"/>
                <a:cs typeface="Times New Roman" panose="02020603050405020304" pitchFamily="18" charset="0"/>
              </a:rPr>
              <a:t>b)Non Maskable</a:t>
            </a:r>
            <a:endParaRPr lang="en-US" sz="2000" dirty="0">
              <a:effectLst/>
              <a:ea typeface="Calibri" panose="020F0502020204030204" pitchFamily="34" charset="0"/>
              <a:cs typeface="Times New Roman" panose="02020603050405020304" pitchFamily="18" charset="0"/>
            </a:endParaRPr>
          </a:p>
          <a:p>
            <a:pPr marL="0" indent="0">
              <a:buNone/>
            </a:pPr>
            <a:r>
              <a:rPr lang="en-US" b="1" dirty="0"/>
              <a:t>Software Interrupts</a:t>
            </a:r>
            <a:r>
              <a:rPr lang="en-US" dirty="0"/>
              <a:t> are generated by programs when they want to request a system call to be performed by the operating system.</a:t>
            </a:r>
          </a:p>
          <a:p>
            <a:r>
              <a:rPr lang="en-US" dirty="0"/>
              <a:t>.</a:t>
            </a:r>
            <a:br>
              <a:rPr lang="en-US" dirty="0"/>
            </a:br>
            <a:endParaRPr lang="en-US" dirty="0"/>
          </a:p>
          <a:p>
            <a:endParaRPr lang="en-IN" dirty="0"/>
          </a:p>
        </p:txBody>
      </p:sp>
    </p:spTree>
    <p:extLst>
      <p:ext uri="{BB962C8B-B14F-4D97-AF65-F5344CB8AC3E}">
        <p14:creationId xmlns:p14="http://schemas.microsoft.com/office/powerpoint/2010/main" val="3946007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487054-4015-49FF-9A7F-7E3CA0DD7719}"/>
              </a:ext>
            </a:extLst>
          </p:cNvPr>
          <p:cNvSpPr txBox="1"/>
          <p:nvPr/>
        </p:nvSpPr>
        <p:spPr>
          <a:xfrm>
            <a:off x="344556" y="221729"/>
            <a:ext cx="6096000" cy="4860561"/>
          </a:xfrm>
          <a:prstGeom prst="rect">
            <a:avLst/>
          </a:prstGeom>
          <a:noFill/>
        </p:spPr>
        <p:txBody>
          <a:bodyPr wrap="square">
            <a:spAutoFit/>
          </a:bodyPr>
          <a:lstStyle/>
          <a:p>
            <a:pPr marR="0">
              <a:lnSpc>
                <a:spcPct val="107000"/>
              </a:lnSpc>
              <a:spcBef>
                <a:spcPts val="0"/>
              </a:spcBef>
              <a:spcAft>
                <a:spcPts val="800"/>
              </a:spcAft>
            </a:pPr>
            <a:r>
              <a:rPr lang="en-US" sz="3200" b="1" dirty="0">
                <a:effectLst/>
                <a:ea typeface="Calibri" panose="020F0502020204030204" pitchFamily="34" charset="0"/>
                <a:cs typeface="Times New Roman" panose="02020603050405020304" pitchFamily="18" charset="0"/>
              </a:rPr>
              <a:t>Classes of Interrupt with Examples</a:t>
            </a:r>
          </a:p>
          <a:p>
            <a:pPr marL="800100" lvl="1" indent="-342900">
              <a:lnSpc>
                <a:spcPct val="107000"/>
              </a:lnSpc>
              <a:spcAft>
                <a:spcPts val="800"/>
              </a:spcAft>
              <a:buFont typeface="Wingdings" panose="05000000000000000000" pitchFamily="2" charset="2"/>
              <a:buChar char="§"/>
            </a:pPr>
            <a:r>
              <a:rPr lang="en-US" sz="2400" dirty="0">
                <a:effectLst/>
                <a:ea typeface="Calibri" panose="020F0502020204030204" pitchFamily="34" charset="0"/>
                <a:cs typeface="Times New Roman" panose="02020603050405020304" pitchFamily="18" charset="0"/>
              </a:rPr>
              <a:t>Program Interrupt</a:t>
            </a:r>
          </a:p>
          <a:p>
            <a:pPr marL="800100" lvl="1" indent="-342900">
              <a:lnSpc>
                <a:spcPct val="107000"/>
              </a:lnSpc>
              <a:spcAft>
                <a:spcPts val="800"/>
              </a:spcAft>
              <a:buFont typeface="Wingdings" panose="05000000000000000000" pitchFamily="2" charset="2"/>
              <a:buChar char="§"/>
            </a:pPr>
            <a:r>
              <a:rPr lang="en-US" sz="2400" dirty="0">
                <a:effectLst/>
                <a:ea typeface="Calibri" panose="020F0502020204030204" pitchFamily="34" charset="0"/>
                <a:cs typeface="Times New Roman" panose="02020603050405020304" pitchFamily="18" charset="0"/>
              </a:rPr>
              <a:t>Timer Interrupt</a:t>
            </a:r>
          </a:p>
          <a:p>
            <a:pPr marL="800100" lvl="1" indent="-342900">
              <a:lnSpc>
                <a:spcPct val="107000"/>
              </a:lnSpc>
              <a:spcAft>
                <a:spcPts val="800"/>
              </a:spcAft>
              <a:buFont typeface="Wingdings" panose="05000000000000000000" pitchFamily="2" charset="2"/>
              <a:buChar char="§"/>
            </a:pPr>
            <a:r>
              <a:rPr lang="en-US" sz="2400" dirty="0">
                <a:effectLst/>
                <a:ea typeface="Calibri" panose="020F0502020204030204" pitchFamily="34" charset="0"/>
                <a:cs typeface="Times New Roman" panose="02020603050405020304" pitchFamily="18" charset="0"/>
              </a:rPr>
              <a:t>I/O Interrupt</a:t>
            </a:r>
          </a:p>
          <a:p>
            <a:pPr marL="800100" lvl="1" indent="-342900">
              <a:lnSpc>
                <a:spcPct val="107000"/>
              </a:lnSpc>
              <a:spcAft>
                <a:spcPts val="800"/>
              </a:spcAft>
              <a:buFont typeface="Wingdings" panose="05000000000000000000" pitchFamily="2" charset="2"/>
              <a:buChar char="§"/>
            </a:pPr>
            <a:r>
              <a:rPr lang="en-US" sz="2400" dirty="0">
                <a:effectLst/>
                <a:ea typeface="Calibri" panose="020F0502020204030204" pitchFamily="34" charset="0"/>
                <a:cs typeface="Times New Roman" panose="02020603050405020304" pitchFamily="18" charset="0"/>
              </a:rPr>
              <a:t>Hardware Interrupt</a:t>
            </a:r>
          </a:p>
          <a:p>
            <a:pPr marR="0">
              <a:lnSpc>
                <a:spcPct val="107000"/>
              </a:lnSpc>
              <a:spcBef>
                <a:spcPts val="0"/>
              </a:spcBef>
              <a:spcAft>
                <a:spcPts val="800"/>
              </a:spcAft>
            </a:pPr>
            <a:endParaRPr lang="en-US" sz="1800" dirty="0">
              <a:effectLst/>
              <a:ea typeface="Calibri" panose="020F0502020204030204" pitchFamily="34" charset="0"/>
              <a:cs typeface="Times New Roman" panose="02020603050405020304" pitchFamily="18" charset="0"/>
            </a:endParaRPr>
          </a:p>
          <a:p>
            <a:pPr marR="0">
              <a:lnSpc>
                <a:spcPct val="107000"/>
              </a:lnSpc>
              <a:spcBef>
                <a:spcPts val="0"/>
              </a:spcBef>
              <a:spcAft>
                <a:spcPts val="800"/>
              </a:spcAft>
            </a:pPr>
            <a:r>
              <a:rPr lang="en-US" sz="3200" b="1" dirty="0">
                <a:effectLst/>
                <a:ea typeface="Calibri" panose="020F0502020204030204" pitchFamily="34" charset="0"/>
                <a:cs typeface="Times New Roman" panose="02020603050405020304" pitchFamily="18" charset="0"/>
              </a:rPr>
              <a:t>Need of Interrupts ?</a:t>
            </a:r>
          </a:p>
          <a:p>
            <a:pPr marR="0">
              <a:lnSpc>
                <a:spcPct val="107000"/>
              </a:lnSpc>
              <a:spcBef>
                <a:spcPts val="0"/>
              </a:spcBef>
              <a:spcAft>
                <a:spcPts val="800"/>
              </a:spcAft>
            </a:pPr>
            <a:endParaRPr lang="en-US" sz="3200" b="1" dirty="0">
              <a:effectLst/>
              <a:ea typeface="Calibri" panose="020F0502020204030204" pitchFamily="34" charset="0"/>
              <a:cs typeface="Times New Roman" panose="02020603050405020304" pitchFamily="18" charset="0"/>
            </a:endParaRPr>
          </a:p>
          <a:p>
            <a:pPr marR="0">
              <a:lnSpc>
                <a:spcPct val="107000"/>
              </a:lnSpc>
              <a:spcBef>
                <a:spcPts val="0"/>
              </a:spcBef>
              <a:spcAft>
                <a:spcPts val="800"/>
              </a:spcAft>
            </a:pPr>
            <a:r>
              <a:rPr lang="en-US" sz="3200" b="1" dirty="0">
                <a:ea typeface="Calibri" panose="020F0502020204030204" pitchFamily="34" charset="0"/>
                <a:cs typeface="Times New Roman" panose="02020603050405020304" pitchFamily="18" charset="0"/>
              </a:rPr>
              <a:t>So What is the Solution </a:t>
            </a:r>
            <a:r>
              <a:rPr lang="en-US" sz="3200" b="1" dirty="0">
                <a:effectLst/>
                <a:ea typeface="Calibri" panose="020F0502020204030204" pitchFamily="34" charset="0"/>
                <a:cs typeface="Times New Roman" panose="02020603050405020304" pitchFamily="18" charset="0"/>
              </a:rPr>
              <a:t>?</a:t>
            </a:r>
          </a:p>
        </p:txBody>
      </p:sp>
    </p:spTree>
    <p:extLst>
      <p:ext uri="{BB962C8B-B14F-4D97-AF65-F5344CB8AC3E}">
        <p14:creationId xmlns:p14="http://schemas.microsoft.com/office/powerpoint/2010/main" val="21924813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0F19-DF6B-43BC-A7AD-E10B74298A6D}"/>
              </a:ext>
            </a:extLst>
          </p:cNvPr>
          <p:cNvSpPr>
            <a:spLocks noGrp="1"/>
          </p:cNvSpPr>
          <p:nvPr>
            <p:ph type="title"/>
          </p:nvPr>
        </p:nvSpPr>
        <p:spPr/>
        <p:txBody>
          <a:bodyPr/>
          <a:lstStyle/>
          <a:p>
            <a:r>
              <a:rPr lang="en-US" dirty="0"/>
              <a:t>Interrupt handling</a:t>
            </a:r>
            <a:endParaRPr lang="en-IN" dirty="0"/>
          </a:p>
        </p:txBody>
      </p:sp>
      <p:sp>
        <p:nvSpPr>
          <p:cNvPr id="3" name="Content Placeholder 2">
            <a:extLst>
              <a:ext uri="{FF2B5EF4-FFF2-40B4-BE49-F238E27FC236}">
                <a16:creationId xmlns:a16="http://schemas.microsoft.com/office/drawing/2014/main" id="{706C6AC2-6B6A-44D3-9D82-6EC823AB6135}"/>
              </a:ext>
            </a:extLst>
          </p:cNvPr>
          <p:cNvSpPr>
            <a:spLocks noGrp="1"/>
          </p:cNvSpPr>
          <p:nvPr>
            <p:ph idx="1"/>
          </p:nvPr>
        </p:nvSpPr>
        <p:spPr/>
        <p:txBody>
          <a:bodyPr/>
          <a:lstStyle/>
          <a:p>
            <a:pPr>
              <a:buFont typeface="Wingdings" panose="05000000000000000000" pitchFamily="2" charset="2"/>
              <a:buChar char="q"/>
            </a:pPr>
            <a:r>
              <a:rPr lang="en-US" dirty="0"/>
              <a:t>An </a:t>
            </a:r>
            <a:r>
              <a:rPr lang="en-US" b="1" dirty="0"/>
              <a:t>interrupt handler</a:t>
            </a:r>
            <a:r>
              <a:rPr lang="en-US" dirty="0"/>
              <a:t>, also known as an </a:t>
            </a:r>
            <a:r>
              <a:rPr lang="en-US" b="1" dirty="0"/>
              <a:t>interrupt service routine</a:t>
            </a:r>
            <a:r>
              <a:rPr lang="en-US" dirty="0"/>
              <a:t> or </a:t>
            </a:r>
            <a:r>
              <a:rPr lang="en-US" b="1" dirty="0"/>
              <a:t>ISR</a:t>
            </a:r>
            <a:r>
              <a:rPr lang="en-US" dirty="0"/>
              <a:t>, is a special block of code associated with a specific interrupt condition.</a:t>
            </a:r>
          </a:p>
          <a:p>
            <a:pPr>
              <a:buFont typeface="Wingdings" panose="05000000000000000000" pitchFamily="2" charset="2"/>
              <a:buChar char="q"/>
            </a:pPr>
            <a:r>
              <a:rPr lang="en-US" dirty="0"/>
              <a:t>Interrupt handlers are initiated by hardware interrupts, software interrupt instructions, or software exceptions, and are used for implementing device drivers or transitions between protected modes of operation, such as system calls.</a:t>
            </a:r>
            <a:endParaRPr lang="en-IN" dirty="0"/>
          </a:p>
        </p:txBody>
      </p:sp>
    </p:spTree>
    <p:extLst>
      <p:ext uri="{BB962C8B-B14F-4D97-AF65-F5344CB8AC3E}">
        <p14:creationId xmlns:p14="http://schemas.microsoft.com/office/powerpoint/2010/main" val="400983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5DA9D-9509-41D6-B968-6E536B99443D}"/>
              </a:ext>
            </a:extLst>
          </p:cNvPr>
          <p:cNvSpPr>
            <a:spLocks noGrp="1"/>
          </p:cNvSpPr>
          <p:nvPr>
            <p:ph type="title" idx="4294967295"/>
          </p:nvPr>
        </p:nvSpPr>
        <p:spPr>
          <a:xfrm>
            <a:off x="2133600" y="287338"/>
            <a:ext cx="10058400" cy="1449387"/>
          </a:xfrm>
        </p:spPr>
        <p:txBody>
          <a:bodyPr/>
          <a:lstStyle/>
          <a:p>
            <a:r>
              <a:rPr lang="en-IN" dirty="0"/>
              <a:t>Handling Interrupts</a:t>
            </a:r>
          </a:p>
        </p:txBody>
      </p:sp>
      <p:pic>
        <p:nvPicPr>
          <p:cNvPr id="5" name="Content Placeholder 4">
            <a:extLst>
              <a:ext uri="{FF2B5EF4-FFF2-40B4-BE49-F238E27FC236}">
                <a16:creationId xmlns:a16="http://schemas.microsoft.com/office/drawing/2014/main" id="{27B8F9C8-3822-467D-A31E-C4011C2442B9}"/>
              </a:ext>
            </a:extLst>
          </p:cNvPr>
          <p:cNvPicPr>
            <a:picLocks noGrp="1" noChangeAspect="1"/>
          </p:cNvPicPr>
          <p:nvPr>
            <p:ph idx="4294967295"/>
          </p:nvPr>
        </p:nvPicPr>
        <p:blipFill rotWithShape="1">
          <a:blip r:embed="rId2">
            <a:extLst>
              <a:ext uri="{28A0092B-C50C-407E-A947-70E740481C1C}">
                <a14:useLocalDpi xmlns:a14="http://schemas.microsoft.com/office/drawing/2010/main" val="0"/>
              </a:ext>
            </a:extLst>
          </a:blip>
          <a:srcRect l="12918" t="1901" r="16950" b="5367"/>
          <a:stretch/>
        </p:blipFill>
        <p:spPr>
          <a:xfrm>
            <a:off x="1959935" y="170121"/>
            <a:ext cx="8272130" cy="6153600"/>
          </a:xfrm>
        </p:spPr>
      </p:pic>
    </p:spTree>
    <p:extLst>
      <p:ext uri="{BB962C8B-B14F-4D97-AF65-F5344CB8AC3E}">
        <p14:creationId xmlns:p14="http://schemas.microsoft.com/office/powerpoint/2010/main" val="16043132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descr="InterruptHandler.JPG">
            <a:extLst>
              <a:ext uri="{FF2B5EF4-FFF2-40B4-BE49-F238E27FC236}">
                <a16:creationId xmlns:a16="http://schemas.microsoft.com/office/drawing/2014/main" id="{4BE2B1E6-2727-4324-A898-8237C43F1CC7}"/>
              </a:ext>
            </a:extLst>
          </p:cNvPr>
          <p:cNvPicPr>
            <a:picLocks noChangeAspect="1"/>
          </p:cNvPicPr>
          <p:nvPr/>
        </p:nvPicPr>
        <p:blipFill>
          <a:blip r:embed="rId2"/>
          <a:stretch>
            <a:fillRect/>
          </a:stretch>
        </p:blipFill>
        <p:spPr>
          <a:xfrm>
            <a:off x="2610644" y="762000"/>
            <a:ext cx="6970712" cy="5072063"/>
          </a:xfrm>
          <a:prstGeom prst="rect">
            <a:avLst/>
          </a:prstGeom>
        </p:spPr>
      </p:pic>
    </p:spTree>
    <p:extLst>
      <p:ext uri="{BB962C8B-B14F-4D97-AF65-F5344CB8AC3E}">
        <p14:creationId xmlns:p14="http://schemas.microsoft.com/office/powerpoint/2010/main" val="956673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215D5-9B2E-4CF5-AAC8-8BDEB4B9BB93}"/>
              </a:ext>
            </a:extLst>
          </p:cNvPr>
          <p:cNvSpPr>
            <a:spLocks noGrp="1"/>
          </p:cNvSpPr>
          <p:nvPr>
            <p:ph type="title"/>
          </p:nvPr>
        </p:nvSpPr>
        <p:spPr/>
        <p:txBody>
          <a:bodyPr/>
          <a:lstStyle/>
          <a:p>
            <a:r>
              <a:rPr lang="en-US" dirty="0"/>
              <a:t>Types of Interrupt Handlers</a:t>
            </a:r>
            <a:endParaRPr lang="en-IN" dirty="0"/>
          </a:p>
        </p:txBody>
      </p:sp>
      <p:sp>
        <p:nvSpPr>
          <p:cNvPr id="3" name="Content Placeholder 2">
            <a:extLst>
              <a:ext uri="{FF2B5EF4-FFF2-40B4-BE49-F238E27FC236}">
                <a16:creationId xmlns:a16="http://schemas.microsoft.com/office/drawing/2014/main" id="{A1A968E5-16DA-467F-BBEE-4BA9FF542132}"/>
              </a:ext>
            </a:extLst>
          </p:cNvPr>
          <p:cNvSpPr>
            <a:spLocks noGrp="1"/>
          </p:cNvSpPr>
          <p:nvPr>
            <p:ph idx="1"/>
          </p:nvPr>
        </p:nvSpPr>
        <p:spPr/>
        <p:txBody>
          <a:bodyPr/>
          <a:lstStyle/>
          <a:p>
            <a:r>
              <a:rPr lang="en-US" dirty="0"/>
              <a:t>Two Levels of interrupt handling</a:t>
            </a:r>
          </a:p>
          <a:p>
            <a:pPr lvl="1"/>
            <a:r>
              <a:rPr lang="en-US" dirty="0"/>
              <a:t>Fast</a:t>
            </a:r>
          </a:p>
          <a:p>
            <a:pPr lvl="1"/>
            <a:r>
              <a:rPr lang="en-US" dirty="0"/>
              <a:t>Slow</a:t>
            </a:r>
          </a:p>
          <a:p>
            <a:r>
              <a:rPr lang="en-US" dirty="0"/>
              <a:t>Fast handlers are invoked directly from their vector tables, and execute in real time</a:t>
            </a:r>
          </a:p>
          <a:p>
            <a:r>
              <a:rPr lang="en-US" dirty="0"/>
              <a:t>Slow handlers are invoked at a later time and has a lower priority</a:t>
            </a:r>
          </a:p>
          <a:p>
            <a:pPr lvl="1"/>
            <a:r>
              <a:rPr lang="en-US" dirty="0"/>
              <a:t>Tasks are fed in the OS task queue</a:t>
            </a:r>
          </a:p>
          <a:p>
            <a:pPr lvl="1"/>
            <a:r>
              <a:rPr lang="en-US" dirty="0"/>
              <a:t>Executed whenever CPU is not executing fast interrupts.</a:t>
            </a:r>
          </a:p>
          <a:p>
            <a:endParaRPr lang="en-IN" dirty="0"/>
          </a:p>
        </p:txBody>
      </p:sp>
    </p:spTree>
    <p:extLst>
      <p:ext uri="{BB962C8B-B14F-4D97-AF65-F5344CB8AC3E}">
        <p14:creationId xmlns:p14="http://schemas.microsoft.com/office/powerpoint/2010/main" val="3799986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01BF020-0A45-4A1D-8060-924532FDD4C4}"/>
              </a:ext>
            </a:extLst>
          </p:cNvPr>
          <p:cNvPicPr>
            <a:picLocks noChangeAspect="1"/>
          </p:cNvPicPr>
          <p:nvPr/>
        </p:nvPicPr>
        <p:blipFill rotWithShape="1">
          <a:blip r:embed="rId2">
            <a:extLst>
              <a:ext uri="{28A0092B-C50C-407E-A947-70E740481C1C}">
                <a14:useLocalDpi xmlns:a14="http://schemas.microsoft.com/office/drawing/2010/main" val="0"/>
              </a:ext>
            </a:extLst>
          </a:blip>
          <a:srcRect l="16250" t="30952" r="35000" b="16508"/>
          <a:stretch/>
        </p:blipFill>
        <p:spPr>
          <a:xfrm>
            <a:off x="6096000" y="235189"/>
            <a:ext cx="4105192" cy="2488680"/>
          </a:xfrm>
          <a:prstGeom prst="rect">
            <a:avLst/>
          </a:prstGeom>
        </p:spPr>
      </p:pic>
      <p:pic>
        <p:nvPicPr>
          <p:cNvPr id="9" name="Picture 8">
            <a:extLst>
              <a:ext uri="{FF2B5EF4-FFF2-40B4-BE49-F238E27FC236}">
                <a16:creationId xmlns:a16="http://schemas.microsoft.com/office/drawing/2014/main" id="{89EB54F6-2F34-4D24-8994-BB00F1FE9EE3}"/>
              </a:ext>
            </a:extLst>
          </p:cNvPr>
          <p:cNvPicPr>
            <a:picLocks noChangeAspect="1"/>
          </p:cNvPicPr>
          <p:nvPr/>
        </p:nvPicPr>
        <p:blipFill rotWithShape="1">
          <a:blip r:embed="rId3">
            <a:extLst>
              <a:ext uri="{28A0092B-C50C-407E-A947-70E740481C1C}">
                <a14:useLocalDpi xmlns:a14="http://schemas.microsoft.com/office/drawing/2010/main" val="0"/>
              </a:ext>
            </a:extLst>
          </a:blip>
          <a:srcRect l="17678" t="20952" r="15357"/>
          <a:stretch/>
        </p:blipFill>
        <p:spPr>
          <a:xfrm>
            <a:off x="6749143" y="2545761"/>
            <a:ext cx="5442857" cy="3614056"/>
          </a:xfrm>
          <a:prstGeom prst="rect">
            <a:avLst/>
          </a:prstGeom>
        </p:spPr>
      </p:pic>
      <p:pic>
        <p:nvPicPr>
          <p:cNvPr id="11" name="Picture 10">
            <a:extLst>
              <a:ext uri="{FF2B5EF4-FFF2-40B4-BE49-F238E27FC236}">
                <a16:creationId xmlns:a16="http://schemas.microsoft.com/office/drawing/2014/main" id="{5F37A7A5-58C4-448F-82AD-2FA2D90958FB}"/>
              </a:ext>
            </a:extLst>
          </p:cNvPr>
          <p:cNvPicPr>
            <a:picLocks noChangeAspect="1"/>
          </p:cNvPicPr>
          <p:nvPr/>
        </p:nvPicPr>
        <p:blipFill rotWithShape="1">
          <a:blip r:embed="rId2">
            <a:extLst>
              <a:ext uri="{28A0092B-C50C-407E-A947-70E740481C1C}">
                <a14:useLocalDpi xmlns:a14="http://schemas.microsoft.com/office/drawing/2010/main" val="0"/>
              </a:ext>
            </a:extLst>
          </a:blip>
          <a:srcRect l="70357" t="54127" r="12741" b="17778"/>
          <a:stretch/>
        </p:blipFill>
        <p:spPr>
          <a:xfrm>
            <a:off x="10269219" y="698183"/>
            <a:ext cx="1854753" cy="1734204"/>
          </a:xfrm>
          <a:prstGeom prst="rect">
            <a:avLst/>
          </a:prstGeom>
        </p:spPr>
      </p:pic>
      <p:sp>
        <p:nvSpPr>
          <p:cNvPr id="12" name="Title 11">
            <a:extLst>
              <a:ext uri="{FF2B5EF4-FFF2-40B4-BE49-F238E27FC236}">
                <a16:creationId xmlns:a16="http://schemas.microsoft.com/office/drawing/2014/main" id="{7D1CA433-3754-4749-AB70-A10A96516A2B}"/>
              </a:ext>
            </a:extLst>
          </p:cNvPr>
          <p:cNvSpPr>
            <a:spLocks noGrp="1"/>
          </p:cNvSpPr>
          <p:nvPr>
            <p:ph type="title"/>
          </p:nvPr>
        </p:nvSpPr>
        <p:spPr>
          <a:xfrm>
            <a:off x="356387" y="807124"/>
            <a:ext cx="4105192" cy="3477273"/>
          </a:xfrm>
        </p:spPr>
        <p:txBody>
          <a:bodyPr/>
          <a:lstStyle/>
          <a:p>
            <a:r>
              <a:rPr lang="en-IN" dirty="0"/>
              <a:t>Interrupt Handling Algorithm</a:t>
            </a:r>
          </a:p>
        </p:txBody>
      </p:sp>
    </p:spTree>
    <p:extLst>
      <p:ext uri="{BB962C8B-B14F-4D97-AF65-F5344CB8AC3E}">
        <p14:creationId xmlns:p14="http://schemas.microsoft.com/office/powerpoint/2010/main" val="1381274583"/>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{30CD229A-DF16-4E82-AE8B-B01B8EE4842E}tf56160789_win32</Template>
  <TotalTime>167</TotalTime>
  <Words>360</Words>
  <Application>Microsoft Office PowerPoint</Application>
  <PresentationFormat>Widescreen</PresentationFormat>
  <Paragraphs>72</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Bookman Old Style</vt:lpstr>
      <vt:lpstr>Calibri</vt:lpstr>
      <vt:lpstr>Franklin Gothic Book</vt:lpstr>
      <vt:lpstr>Old Standard TT</vt:lpstr>
      <vt:lpstr>Wingdings</vt:lpstr>
      <vt:lpstr>1_RetrospectVTI</vt:lpstr>
      <vt:lpstr>Interrupt Handling</vt:lpstr>
      <vt:lpstr>What is an Interrupt?</vt:lpstr>
      <vt:lpstr>Types of Interrupts</vt:lpstr>
      <vt:lpstr>PowerPoint Presentation</vt:lpstr>
      <vt:lpstr>Interrupt handling</vt:lpstr>
      <vt:lpstr>Handling Interrupts</vt:lpstr>
      <vt:lpstr>PowerPoint Presentation</vt:lpstr>
      <vt:lpstr>Types of Interrupt Handlers</vt:lpstr>
      <vt:lpstr>Interrupt Handling Algorithm</vt:lpstr>
      <vt:lpstr>Case Study: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Interrupt Handling</dc:title>
  <dc:creator>Soham Tupe</dc:creator>
  <cp:lastModifiedBy>Soham Tupe</cp:lastModifiedBy>
  <cp:revision>12</cp:revision>
  <dcterms:created xsi:type="dcterms:W3CDTF">2020-11-24T14:50:17Z</dcterms:created>
  <dcterms:modified xsi:type="dcterms:W3CDTF">2020-11-25T02:36:58Z</dcterms:modified>
</cp:coreProperties>
</file>

<file path=docProps/thumbnail.jpeg>
</file>